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6" r:id="rId10"/>
    <p:sldId id="267" r:id="rId11"/>
    <p:sldId id="264" r:id="rId12"/>
    <p:sldId id="265" r:id="rId13"/>
    <p:sldId id="268" r:id="rId14"/>
    <p:sldId id="269" r:id="rId15"/>
    <p:sldId id="270" r:id="rId16"/>
  </p:sldIdLst>
  <p:sldSz cx="9224963" cy="5230813"/>
  <p:notesSz cx="6858000" cy="9144000"/>
  <p:defaultTextStyle>
    <a:defPPr>
      <a:defRPr lang="ru-R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48">
          <p15:clr>
            <a:srgbClr val="A4A3A4"/>
          </p15:clr>
        </p15:guide>
        <p15:guide id="2" pos="290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5366" autoAdjust="0"/>
  </p:normalViewPr>
  <p:slideViewPr>
    <p:cSldViewPr>
      <p:cViewPr>
        <p:scale>
          <a:sx n="100" d="100"/>
          <a:sy n="100" d="100"/>
        </p:scale>
        <p:origin x="331" y="336"/>
      </p:cViewPr>
      <p:guideLst>
        <p:guide orient="horz" pos="1648"/>
        <p:guide pos="290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cs typeface="+mn-cs"/>
              </a:defRPr>
            </a:lvl1pPr>
          </a:lstStyle>
          <a:p>
            <a:pPr>
              <a:defRPr/>
            </a:pPr>
            <a:fld id="{EA1D8BAB-314A-411D-9589-6DD5887BC2FB}" type="datetimeFigureOut">
              <a:rPr lang="en-US"/>
              <a:pPr>
                <a:defRPr/>
              </a:pPr>
              <a:t>6/9/2019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85800"/>
            <a:ext cx="60452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cs typeface="+mn-cs"/>
              </a:defRPr>
            </a:lvl1pPr>
          </a:lstStyle>
          <a:p>
            <a:pPr>
              <a:defRPr/>
            </a:pPr>
            <a:fld id="{0067D219-FB42-4A8E-8145-05D563270DE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0171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099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smtClean="0"/>
          </a:p>
        </p:txBody>
      </p:sp>
      <p:sp>
        <p:nvSpPr>
          <p:cNvPr id="410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AFDAD8D6-6048-48E4-9662-827C5C45B01A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6632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91872" y="1624943"/>
            <a:ext cx="7841219" cy="1121234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83745" y="2964128"/>
            <a:ext cx="6457474" cy="1336763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D2C8E60-5BC5-4A5A-A984-69430FDFFFC8}" type="datetimeFigureOut">
              <a:rPr lang="ru-RU"/>
              <a:pPr>
                <a:defRPr/>
              </a:pPr>
              <a:t>09.06.2019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07C7BC-BE6A-46CB-AB25-4434EAFC71C6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2A53AC-0001-430E-AA52-C45D2AA729BB}" type="datetimeFigureOut">
              <a:rPr lang="ru-RU"/>
              <a:pPr>
                <a:defRPr/>
              </a:pPr>
              <a:t>09.06.2019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511FF8-A2F7-43B8-965C-7A6DB4893870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88098" y="209475"/>
            <a:ext cx="2075617" cy="4463143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61248" y="209475"/>
            <a:ext cx="6073101" cy="4463143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648D94-10D7-4F57-A685-C9EC3D8A90AC}" type="datetimeFigureOut">
              <a:rPr lang="ru-RU"/>
              <a:pPr>
                <a:defRPr/>
              </a:pPr>
              <a:t>09.06.2019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90B850-01A4-4030-AA42-D4B105541D3D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9F95C8E-3830-4B8B-8076-B413415685D8}" type="datetimeFigureOut">
              <a:rPr lang="ru-RU"/>
              <a:pPr>
                <a:defRPr/>
              </a:pPr>
              <a:t>09.06.2019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B981B1-1D20-4ADA-B728-23015ADA8961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8708" y="3361282"/>
            <a:ext cx="7841219" cy="1038898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8708" y="2217042"/>
            <a:ext cx="7841219" cy="11442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63EB237-4E9D-4189-AC05-9A7A1CE55F03}" type="datetimeFigureOut">
              <a:rPr lang="ru-RU"/>
              <a:pPr>
                <a:defRPr/>
              </a:pPr>
              <a:t>09.06.2019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38D6FA8-C2C1-4067-93AD-E72450A9A092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61248" y="1220523"/>
            <a:ext cx="4074359" cy="345209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89356" y="1220523"/>
            <a:ext cx="4074359" cy="345209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FB0746-C4BC-4068-88F1-226121776902}" type="datetimeFigureOut">
              <a:rPr lang="ru-RU"/>
              <a:pPr>
                <a:defRPr/>
              </a:pPr>
              <a:t>09.06.2019</a:t>
            </a:fld>
            <a:endParaRPr lang="ru-RU"/>
          </a:p>
        </p:txBody>
      </p:sp>
      <p:sp>
        <p:nvSpPr>
          <p:cNvPr id="6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6C418A-2DC3-4636-B46E-DFD13E1E92FB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61248" y="1170879"/>
            <a:ext cx="4075961" cy="48796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1248" y="1658846"/>
            <a:ext cx="4075961" cy="301377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86153" y="1170879"/>
            <a:ext cx="4077562" cy="48796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86153" y="1658846"/>
            <a:ext cx="4077562" cy="301377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4858B93-DDCD-45DB-85ED-5DCC52EF4D69}" type="datetimeFigureOut">
              <a:rPr lang="ru-RU"/>
              <a:pPr>
                <a:defRPr/>
              </a:pPr>
              <a:t>09.06.2019</a:t>
            </a:fld>
            <a:endParaRPr lang="ru-RU"/>
          </a:p>
        </p:txBody>
      </p:sp>
      <p:sp>
        <p:nvSpPr>
          <p:cNvPr id="8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9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944E655-D322-40E5-A613-D0AF7CD9D1A3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B6774D8-8622-4477-9FE9-EDDCD78F971B}" type="datetimeFigureOut">
              <a:rPr lang="ru-RU"/>
              <a:pPr>
                <a:defRPr/>
              </a:pPr>
              <a:t>09.06.2019</a:t>
            </a:fld>
            <a:endParaRPr lang="ru-RU"/>
          </a:p>
        </p:txBody>
      </p:sp>
      <p:sp>
        <p:nvSpPr>
          <p:cNvPr id="4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8ED558E-9789-4041-8FA0-975D7F4DC9EC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E951898-0AFB-4423-B63E-0C7EFC19E1C8}" type="datetimeFigureOut">
              <a:rPr lang="ru-RU"/>
              <a:pPr>
                <a:defRPr/>
              </a:pPr>
              <a:t>09.06.2019</a:t>
            </a:fld>
            <a:endParaRPr lang="ru-RU"/>
          </a:p>
        </p:txBody>
      </p:sp>
      <p:sp>
        <p:nvSpPr>
          <p:cNvPr id="3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4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5C07B3-7A86-4F1D-A0E3-57FB21F20329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1249" y="208264"/>
            <a:ext cx="3034949" cy="88633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606704" y="208264"/>
            <a:ext cx="5157011" cy="446435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61249" y="1094596"/>
            <a:ext cx="3034949" cy="357802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0BB58F-D9FE-49EA-B303-61602A4BF075}" type="datetimeFigureOut">
              <a:rPr lang="ru-RU"/>
              <a:pPr>
                <a:defRPr/>
              </a:pPr>
              <a:t>09.06.2019</a:t>
            </a:fld>
            <a:endParaRPr lang="ru-RU"/>
          </a:p>
        </p:txBody>
      </p:sp>
      <p:sp>
        <p:nvSpPr>
          <p:cNvPr id="6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B90BBE-B1C5-48F2-A141-9B559CF56EBE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08157" y="3661569"/>
            <a:ext cx="5534978" cy="43226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808157" y="467383"/>
            <a:ext cx="5534978" cy="3138488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ru-RU" noProof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808157" y="4093838"/>
            <a:ext cx="5534978" cy="61389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AF4772-5E15-437E-BF9D-9C80E19ED355}" type="datetimeFigureOut">
              <a:rPr lang="ru-RU"/>
              <a:pPr>
                <a:defRPr/>
              </a:pPr>
              <a:t>09.06.2019</a:t>
            </a:fld>
            <a:endParaRPr lang="ru-RU"/>
          </a:p>
        </p:txBody>
      </p:sp>
      <p:sp>
        <p:nvSpPr>
          <p:cNvPr id="6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5588B2-74CE-4B4A-8185-5A110DCC07A0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Заголовок 1"/>
          <p:cNvSpPr>
            <a:spLocks noGrp="1"/>
          </p:cNvSpPr>
          <p:nvPr>
            <p:ph type="title"/>
          </p:nvPr>
        </p:nvSpPr>
        <p:spPr bwMode="auto">
          <a:xfrm>
            <a:off x="461963" y="209550"/>
            <a:ext cx="8301037" cy="8715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ru-RU" smtClean="0"/>
              <a:t>Образец заголовка</a:t>
            </a:r>
          </a:p>
        </p:txBody>
      </p:sp>
      <p:sp>
        <p:nvSpPr>
          <p:cNvPr id="1027" name="Текст 2"/>
          <p:cNvSpPr>
            <a:spLocks noGrp="1"/>
          </p:cNvSpPr>
          <p:nvPr>
            <p:ph type="body" idx="1"/>
          </p:nvPr>
        </p:nvSpPr>
        <p:spPr bwMode="auto">
          <a:xfrm>
            <a:off x="461963" y="1220788"/>
            <a:ext cx="8301037" cy="3451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61963" y="4848225"/>
            <a:ext cx="2151062" cy="2778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22A14BAD-E433-4AF2-9B04-3CD44EC350A2}" type="datetimeFigureOut">
              <a:rPr lang="ru-RU"/>
              <a:pPr>
                <a:defRPr/>
              </a:pPr>
              <a:t>09.06.2019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51188" y="4848225"/>
            <a:ext cx="2922587" cy="2778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611938" y="4848225"/>
            <a:ext cx="2151062" cy="2778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8E3A9606-1595-4E17-B95F-61C11FC33BF7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extBox 5"/>
          <p:cNvSpPr txBox="1">
            <a:spLocks noChangeArrowheads="1"/>
          </p:cNvSpPr>
          <p:nvPr/>
        </p:nvSpPr>
        <p:spPr bwMode="auto">
          <a:xfrm>
            <a:off x="6124649" y="2714704"/>
            <a:ext cx="3240088" cy="15696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ru-RU" sz="1200" dirty="0">
                <a:solidFill>
                  <a:srgbClr val="FFC000"/>
                </a:solidFill>
                <a:latin typeface="Arial Black" pitchFamily="34" charset="0"/>
              </a:rPr>
              <a:t>ИНДИВИДУАЛЬНЫЙ </a:t>
            </a:r>
            <a:r>
              <a:rPr lang="ru-RU" sz="1200" dirty="0" smtClean="0">
                <a:solidFill>
                  <a:srgbClr val="FFC000"/>
                </a:solidFill>
                <a:latin typeface="Arial Black" pitchFamily="34" charset="0"/>
              </a:rPr>
              <a:t>ПРОЕКТ</a:t>
            </a:r>
          </a:p>
          <a:p>
            <a:pPr>
              <a:lnSpc>
                <a:spcPct val="150000"/>
              </a:lnSpc>
            </a:pPr>
            <a:endParaRPr lang="ru-RU" sz="1200" dirty="0" smtClean="0">
              <a:solidFill>
                <a:srgbClr val="FFC000"/>
              </a:solidFill>
              <a:latin typeface="Arial Black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000" dirty="0" smtClean="0">
                <a:solidFill>
                  <a:srgbClr val="FFC000"/>
                </a:solidFill>
                <a:latin typeface="Arial Black" pitchFamily="34" charset="0"/>
              </a:rPr>
              <a:t>Mahjong Assistant</a:t>
            </a:r>
            <a:endParaRPr lang="ru-RU" sz="2000" dirty="0" smtClean="0">
              <a:solidFill>
                <a:srgbClr val="FFC000"/>
              </a:solidFill>
              <a:latin typeface="Arial Black" pitchFamily="34" charset="0"/>
            </a:endParaRPr>
          </a:p>
          <a:p>
            <a:pPr>
              <a:lnSpc>
                <a:spcPct val="150000"/>
              </a:lnSpc>
            </a:pPr>
            <a:endParaRPr lang="ru-RU" sz="2000" dirty="0">
              <a:solidFill>
                <a:srgbClr val="FFC000"/>
              </a:solidFill>
              <a:latin typeface="Arial Black" pitchFamily="34" charset="0"/>
            </a:endParaRPr>
          </a:p>
        </p:txBody>
      </p:sp>
      <p:sp>
        <p:nvSpPr>
          <p:cNvPr id="5" name="Subtitle 4"/>
          <p:cNvSpPr txBox="1">
            <a:spLocks/>
          </p:cNvSpPr>
          <p:nvPr/>
        </p:nvSpPr>
        <p:spPr>
          <a:xfrm>
            <a:off x="436017" y="3119462"/>
            <a:ext cx="1828800" cy="15204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ru-RU" sz="1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Город:</a:t>
            </a:r>
          </a:p>
          <a:p>
            <a:pPr marL="342900" marR="0" lvl="0" indent="-34290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ru-RU" sz="1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Площадка:</a:t>
            </a:r>
          </a:p>
          <a:p>
            <a:pPr marL="342900" marR="0" lvl="0" indent="-34290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ru-RU" sz="1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Учащийся:</a:t>
            </a:r>
          </a:p>
          <a:p>
            <a:pPr marL="342900" marR="0" lvl="0" indent="-34290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ru-RU" sz="1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Преподаватель:</a:t>
            </a:r>
          </a:p>
          <a:p>
            <a:pPr marL="342900" marR="0" lvl="0" indent="-34290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ru-RU" sz="1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Дата: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Subtitle 4"/>
          <p:cNvSpPr txBox="1">
            <a:spLocks/>
          </p:cNvSpPr>
          <p:nvPr/>
        </p:nvSpPr>
        <p:spPr>
          <a:xfrm>
            <a:off x="2341017" y="3119462"/>
            <a:ext cx="3429000" cy="152041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Иркутск</a:t>
            </a:r>
            <a:endParaRPr lang="ru-RU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Лице №2</a:t>
            </a:r>
            <a:endParaRPr lang="ru-RU" sz="1600" b="1" dirty="0" smtClean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Карамышев</a:t>
            </a:r>
            <a:r>
              <a:rPr lang="ru-RU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Артём</a:t>
            </a:r>
            <a:endParaRPr kumimoji="0" lang="ru-RU" sz="1600" b="1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  <a:p>
            <a:pPr lvl="0">
              <a:spcBef>
                <a:spcPct val="20000"/>
              </a:spcBef>
              <a:defRPr/>
            </a:pPr>
            <a:r>
              <a:rPr lang="ru-RU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Петрушин И.С.</a:t>
            </a:r>
            <a:endParaRPr kumimoji="0" lang="ru-RU" sz="1600" b="1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ru-RU" sz="1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09.06.2019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 txBox="1">
            <a:spLocks/>
          </p:cNvSpPr>
          <p:nvPr/>
        </p:nvSpPr>
        <p:spPr bwMode="gray">
          <a:xfrm>
            <a:off x="2452241" y="36234"/>
            <a:ext cx="8852411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 fontAlgn="auto">
              <a:spcAft>
                <a:spcPts val="0"/>
              </a:spcAft>
            </a:pPr>
            <a:r>
              <a:rPr lang="ru-RU" sz="3300" dirty="0" smtClean="0">
                <a:solidFill>
                  <a:srgbClr val="EBEBEB"/>
                </a:solidFill>
                <a:latin typeface="Century Gothic" panose="020B0502020202020204"/>
              </a:rPr>
              <a:t>Архитектура</a:t>
            </a:r>
            <a:r>
              <a:rPr lang="en-US" sz="3300" dirty="0" smtClean="0">
                <a:solidFill>
                  <a:srgbClr val="EBEBEB"/>
                </a:solidFill>
                <a:latin typeface="Century Gothic" panose="020B0502020202020204"/>
              </a:rPr>
              <a:t>. </a:t>
            </a:r>
            <a:r>
              <a:rPr lang="ru-RU" sz="3300" dirty="0" smtClean="0">
                <a:solidFill>
                  <a:srgbClr val="EBEBEB"/>
                </a:solidFill>
                <a:latin typeface="Century Gothic" panose="020B0502020202020204"/>
              </a:rPr>
              <a:t>Клиент</a:t>
            </a:r>
            <a:endParaRPr lang="ru-RU" sz="3300" dirty="0">
              <a:solidFill>
                <a:srgbClr val="EBEBEB"/>
              </a:solidFill>
              <a:latin typeface="Century Gothic" panose="020B0502020202020204"/>
            </a:endParaRPr>
          </a:p>
        </p:txBody>
      </p:sp>
      <p:pic>
        <p:nvPicPr>
          <p:cNvPr id="13" name="Рисунок 1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71"/>
          <a:stretch/>
        </p:blipFill>
        <p:spPr>
          <a:xfrm>
            <a:off x="652041" y="1294039"/>
            <a:ext cx="1728192" cy="3481607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652041" y="887214"/>
            <a:ext cx="1728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/>
              <a:t>Клиент</a:t>
            </a:r>
            <a:endParaRPr lang="ru-RU" dirty="0"/>
          </a:p>
        </p:txBody>
      </p:sp>
      <p:sp>
        <p:nvSpPr>
          <p:cNvPr id="16" name="TextBox 15"/>
          <p:cNvSpPr txBox="1"/>
          <p:nvPr/>
        </p:nvSpPr>
        <p:spPr>
          <a:xfrm>
            <a:off x="2524249" y="1294039"/>
            <a:ext cx="5476578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ru-RU" dirty="0" smtClean="0"/>
              <a:t>Делает фото и отправляет его на сервер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 smtClean="0"/>
              <a:t>Получает список </a:t>
            </a:r>
            <a:r>
              <a:rPr lang="ru-RU" dirty="0" err="1" smtClean="0"/>
              <a:t>тайлов</a:t>
            </a:r>
            <a:r>
              <a:rPr lang="ru-RU" dirty="0" smtClean="0"/>
              <a:t> от сервера(в байтах)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 smtClean="0"/>
              <a:t>Декодирует ответ сервера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 smtClean="0"/>
              <a:t>Создает объект класса </a:t>
            </a:r>
            <a:r>
              <a:rPr lang="en-US" dirty="0" smtClean="0"/>
              <a:t>Tiles</a:t>
            </a:r>
          </a:p>
          <a:p>
            <a:pPr marL="800100" lvl="1" indent="-342900">
              <a:buFont typeface="+mj-lt"/>
              <a:buAutoNum type="arabicPeriod"/>
            </a:pPr>
            <a:r>
              <a:rPr lang="ru-RU" dirty="0" smtClean="0"/>
              <a:t>Класс находит все возможные комбинации среди заданных </a:t>
            </a:r>
            <a:r>
              <a:rPr lang="ru-RU" dirty="0" err="1" smtClean="0"/>
              <a:t>тайлов</a:t>
            </a:r>
            <a:endParaRPr lang="ru-RU" dirty="0" smtClean="0"/>
          </a:p>
          <a:p>
            <a:pPr marL="800100" lvl="1" indent="-342900">
              <a:buFont typeface="+mj-lt"/>
              <a:buAutoNum type="arabicPeriod"/>
            </a:pPr>
            <a:r>
              <a:rPr lang="ru-RU" dirty="0" smtClean="0"/>
              <a:t>В методе </a:t>
            </a:r>
            <a:r>
              <a:rPr lang="en-US" dirty="0" err="1" smtClean="0"/>
              <a:t>toString</a:t>
            </a:r>
            <a:r>
              <a:rPr lang="en-US" dirty="0" smtClean="0"/>
              <a:t>() </a:t>
            </a:r>
            <a:r>
              <a:rPr lang="ru-RU" dirty="0" smtClean="0"/>
              <a:t>возвращает список комбинаций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 smtClean="0"/>
              <a:t>Выводит на экран список </a:t>
            </a:r>
            <a:r>
              <a:rPr lang="ru-RU" dirty="0" err="1" smtClean="0"/>
              <a:t>тайлов</a:t>
            </a:r>
            <a:endParaRPr lang="ru-RU" dirty="0" smtClean="0"/>
          </a:p>
          <a:p>
            <a:pPr marL="342900" indent="-342900">
              <a:buFont typeface="+mj-lt"/>
              <a:buAutoNum type="arabicPeriod"/>
            </a:pPr>
            <a:r>
              <a:rPr lang="ru-RU" dirty="0" smtClean="0"/>
              <a:t>Выводит на экран список комбинаций, полученный из</a:t>
            </a:r>
            <a:r>
              <a:rPr lang="en-US" dirty="0" smtClean="0"/>
              <a:t> </a:t>
            </a:r>
            <a:r>
              <a:rPr lang="en-US" dirty="0" err="1" smtClean="0"/>
              <a:t>Tiles.toString</a:t>
            </a:r>
            <a:r>
              <a:rPr lang="en-US" dirty="0" smtClean="0"/>
              <a:t>()</a:t>
            </a:r>
            <a:endParaRPr lang="ru-RU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97075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 txBox="1">
            <a:spLocks/>
          </p:cNvSpPr>
          <p:nvPr/>
        </p:nvSpPr>
        <p:spPr bwMode="gray">
          <a:xfrm>
            <a:off x="2524249" y="36234"/>
            <a:ext cx="8825659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 fontAlgn="auto">
              <a:spcAft>
                <a:spcPts val="0"/>
              </a:spcAft>
            </a:pPr>
            <a:r>
              <a:rPr lang="ru-RU" dirty="0" smtClean="0">
                <a:solidFill>
                  <a:srgbClr val="EBEBEB"/>
                </a:solidFill>
                <a:latin typeface="Century Gothic" panose="020B0502020202020204"/>
              </a:rPr>
              <a:t>Дизайн</a:t>
            </a:r>
            <a:endParaRPr lang="ru-RU" dirty="0">
              <a:solidFill>
                <a:srgbClr val="EBEBEB"/>
              </a:solidFill>
              <a:latin typeface="Century Gothic" panose="020B0502020202020204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057" y="968548"/>
            <a:ext cx="1966118" cy="4150693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8938" y="986658"/>
            <a:ext cx="1948962" cy="4114475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8665" y="992915"/>
            <a:ext cx="1945998" cy="4108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475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 txBox="1">
            <a:spLocks/>
          </p:cNvSpPr>
          <p:nvPr/>
        </p:nvSpPr>
        <p:spPr bwMode="gray">
          <a:xfrm>
            <a:off x="2483566" y="36234"/>
            <a:ext cx="8825659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 fontAlgn="auto">
              <a:spcAft>
                <a:spcPts val="0"/>
              </a:spcAft>
            </a:pPr>
            <a:r>
              <a:rPr lang="ru-RU" dirty="0" smtClean="0">
                <a:solidFill>
                  <a:srgbClr val="EBEBEB"/>
                </a:solidFill>
                <a:latin typeface="Century Gothic" panose="020B0502020202020204"/>
              </a:rPr>
              <a:t>Работа приложения</a:t>
            </a:r>
            <a:endParaRPr lang="ru-RU" dirty="0">
              <a:solidFill>
                <a:srgbClr val="EBEBEB"/>
              </a:solidFill>
              <a:latin typeface="Century Gothic" panose="020B0502020202020204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31" r="36730"/>
          <a:stretch/>
        </p:blipFill>
        <p:spPr>
          <a:xfrm>
            <a:off x="3492697" y="953304"/>
            <a:ext cx="1972629" cy="4180930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65" r="36795"/>
          <a:stretch/>
        </p:blipFill>
        <p:spPr>
          <a:xfrm>
            <a:off x="6102269" y="947386"/>
            <a:ext cx="1975421" cy="4186848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986" y="959222"/>
            <a:ext cx="1991279" cy="4203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203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 txBox="1">
            <a:spLocks/>
          </p:cNvSpPr>
          <p:nvPr/>
        </p:nvSpPr>
        <p:spPr bwMode="gray">
          <a:xfrm>
            <a:off x="2483566" y="36234"/>
            <a:ext cx="8825659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 fontAlgn="auto">
              <a:spcAft>
                <a:spcPts val="0"/>
              </a:spcAft>
            </a:pPr>
            <a:r>
              <a:rPr lang="ru-RU" dirty="0" smtClean="0">
                <a:solidFill>
                  <a:srgbClr val="EBEBEB"/>
                </a:solidFill>
                <a:latin typeface="Century Gothic" panose="020B0502020202020204"/>
              </a:rPr>
              <a:t>Работа приложения</a:t>
            </a:r>
            <a:endParaRPr lang="ru-RU" dirty="0">
              <a:solidFill>
                <a:srgbClr val="EBEBEB"/>
              </a:solidFill>
              <a:latin typeface="Century Gothic" panose="020B0502020202020204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00" r="36860"/>
          <a:stretch/>
        </p:blipFill>
        <p:spPr>
          <a:xfrm>
            <a:off x="2236217" y="959221"/>
            <a:ext cx="1972629" cy="4180930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88" t="303" r="36772" b="-303"/>
          <a:stretch/>
        </p:blipFill>
        <p:spPr>
          <a:xfrm>
            <a:off x="4868202" y="959221"/>
            <a:ext cx="1995882" cy="4230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192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бъект 2"/>
          <p:cNvSpPr txBox="1">
            <a:spLocks/>
          </p:cNvSpPr>
          <p:nvPr/>
        </p:nvSpPr>
        <p:spPr>
          <a:xfrm>
            <a:off x="20281" y="1103238"/>
            <a:ext cx="8825659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buClr>
                <a:srgbClr val="B01513"/>
              </a:buClr>
            </a:pPr>
            <a:r>
              <a:rPr lang="ru-RU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anose="020B0502020202020204"/>
              </a:rPr>
              <a:t>Доработать систему </a:t>
            </a:r>
            <a:r>
              <a:rPr lang="ru-RU" dirty="0" err="1" smtClean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anose="020B0502020202020204"/>
              </a:rPr>
              <a:t>распознования</a:t>
            </a:r>
            <a:r>
              <a:rPr lang="ru-RU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anose="020B0502020202020204"/>
              </a:rPr>
              <a:t>.</a:t>
            </a:r>
          </a:p>
          <a:p>
            <a:pPr fontAlgn="auto">
              <a:buClr>
                <a:srgbClr val="B01513"/>
              </a:buClr>
            </a:pPr>
            <a:r>
              <a:rPr lang="ru-RU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anose="020B0502020202020204"/>
              </a:rPr>
              <a:t>Добавить функцию предугадывания ожидания.</a:t>
            </a:r>
          </a:p>
          <a:p>
            <a:pPr fontAlgn="auto">
              <a:buClr>
                <a:srgbClr val="B01513"/>
              </a:buClr>
            </a:pPr>
            <a:r>
              <a:rPr lang="ru-RU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anose="020B0502020202020204"/>
              </a:rPr>
              <a:t>Добавить функцию подсчёта яку(стоимость руки).</a:t>
            </a:r>
            <a:endParaRPr lang="ru-RU" dirty="0">
              <a:solidFill>
                <a:prstClr val="black">
                  <a:lumMod val="75000"/>
                  <a:lumOff val="25000"/>
                </a:prstClr>
              </a:solidFill>
              <a:latin typeface="Century Gothic" panose="020B0502020202020204"/>
            </a:endParaRPr>
          </a:p>
        </p:txBody>
      </p:sp>
      <p:sp>
        <p:nvSpPr>
          <p:cNvPr id="6" name="Заголовок 1"/>
          <p:cNvSpPr txBox="1">
            <a:spLocks/>
          </p:cNvSpPr>
          <p:nvPr/>
        </p:nvSpPr>
        <p:spPr bwMode="gray">
          <a:xfrm>
            <a:off x="2524249" y="36234"/>
            <a:ext cx="8825659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 fontAlgn="auto">
              <a:spcAft>
                <a:spcPts val="0"/>
              </a:spcAft>
            </a:pPr>
            <a:r>
              <a:rPr lang="ru-RU" dirty="0" smtClean="0">
                <a:solidFill>
                  <a:srgbClr val="EEECE1"/>
                </a:solidFill>
              </a:rPr>
              <a:t>Планы на будущее</a:t>
            </a:r>
            <a:endParaRPr lang="ru-RU" dirty="0">
              <a:solidFill>
                <a:srgbClr val="EBEBEB"/>
              </a:solidFill>
              <a:latin typeface="Century Gothic" panose="020B0502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3969482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 txBox="1">
            <a:spLocks/>
          </p:cNvSpPr>
          <p:nvPr/>
        </p:nvSpPr>
        <p:spPr bwMode="gray">
          <a:xfrm>
            <a:off x="219993" y="2111350"/>
            <a:ext cx="8825659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 fontAlgn="auto">
              <a:spcAft>
                <a:spcPts val="0"/>
              </a:spcAft>
            </a:pPr>
            <a:r>
              <a:rPr lang="ru-RU" dirty="0" smtClean="0">
                <a:solidFill>
                  <a:schemeClr val="tx1"/>
                </a:solidFill>
              </a:rPr>
              <a:t>Спасибо за внимание!</a:t>
            </a:r>
            <a:endParaRPr lang="ru-RU" dirty="0">
              <a:solidFill>
                <a:schemeClr val="tx1"/>
              </a:solidFill>
              <a:latin typeface="Century Gothic" panose="020B0502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316757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бъект 2"/>
          <p:cNvSpPr txBox="1">
            <a:spLocks/>
          </p:cNvSpPr>
          <p:nvPr/>
        </p:nvSpPr>
        <p:spPr>
          <a:xfrm>
            <a:off x="20281" y="1103238"/>
            <a:ext cx="8825659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01513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ru-RU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В этом году я открыл для себя настольную игру </a:t>
            </a:r>
            <a:r>
              <a:rPr kumimoji="0" lang="ru-RU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Риичи-Маджонг</a:t>
            </a:r>
            <a:r>
              <a:rPr kumimoji="0" lang="ru-RU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. Эта игра одновременно очень интересна и довольно непроста для новичков. В игре есть 4 комплекта по 34 различных игровых фишек/костей, называемых </a:t>
            </a:r>
            <a:r>
              <a:rPr kumimoji="0" lang="ru-RU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тайлами</a:t>
            </a:r>
            <a:r>
              <a:rPr kumimoji="0" lang="ru-RU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, а также множество выигрышных комбинаций, в которых любой новичок может запутаться. 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01513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ru-RU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Изучив основы игры и просторы 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Play Market’</a:t>
            </a:r>
            <a:r>
              <a:rPr kumimoji="0" lang="ru-RU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а я понял, что необходимо сделать приложение, которое распознавало бы игровую руку и искало бы в ней комбинации.</a:t>
            </a:r>
            <a:endParaRPr kumimoji="0" lang="ru-RU" sz="18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>
                  <a:lumMod val="75000"/>
                  <a:lumOff val="25000"/>
                </a:sys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Заголовок 1"/>
          <p:cNvSpPr txBox="1">
            <a:spLocks/>
          </p:cNvSpPr>
          <p:nvPr/>
        </p:nvSpPr>
        <p:spPr bwMode="gray">
          <a:xfrm>
            <a:off x="2524249" y="36234"/>
            <a:ext cx="8825659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600" b="0" i="0" u="none" strike="noStrike" kern="1200" cap="none" spc="0" normalizeH="0" baseline="0" noProof="0" smtClean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Цель</a:t>
            </a:r>
            <a:endParaRPr kumimoji="0" lang="ru-RU" sz="3600" b="0" i="0" u="none" strike="noStrike" kern="1200" cap="none" spc="0" normalizeH="0" baseline="0" noProof="0" dirty="0">
              <a:ln>
                <a:noFill/>
              </a:ln>
              <a:solidFill>
                <a:srgbClr val="EBEBEB"/>
              </a:solidFill>
              <a:effectLst/>
              <a:uLnTx/>
              <a:uFillTx/>
              <a:latin typeface="Century Gothic" panose="020B0502020202020204"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бъект 2"/>
          <p:cNvSpPr txBox="1">
            <a:spLocks/>
          </p:cNvSpPr>
          <p:nvPr/>
        </p:nvSpPr>
        <p:spPr>
          <a:xfrm>
            <a:off x="20281" y="1103238"/>
            <a:ext cx="8825659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fontAlgn="auto">
              <a:buClr>
                <a:srgbClr val="B01513"/>
              </a:buClr>
            </a:pPr>
            <a:r>
              <a:rPr lang="ru-RU" dirty="0" err="1">
                <a:solidFill>
                  <a:prstClr val="black">
                    <a:lumMod val="75000"/>
                    <a:lumOff val="25000"/>
                  </a:prstClr>
                </a:solidFill>
                <a:latin typeface="Century Gothic" panose="020B0502020202020204"/>
              </a:rPr>
              <a:t>Риичи-Маджонг</a:t>
            </a:r>
            <a:r>
              <a:rPr lang="ru-RU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anose="020B0502020202020204"/>
              </a:rPr>
              <a:t> – захватывающая и азартная игра, которая не оставит никого равнодушным. Тем не менее, порог вхождения довольно высокий, </a:t>
            </a:r>
            <a:r>
              <a:rPr lang="ru-RU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anose="020B0502020202020204"/>
              </a:rPr>
              <a:t>поэтому новичкам может понадобиться помощь.</a:t>
            </a:r>
            <a:endParaRPr lang="ru-RU" dirty="0">
              <a:solidFill>
                <a:prstClr val="black">
                  <a:lumMod val="75000"/>
                  <a:lumOff val="25000"/>
                </a:prstClr>
              </a:solidFill>
              <a:latin typeface="Century Gothic" panose="020B0502020202020204"/>
            </a:endParaRPr>
          </a:p>
          <a:p>
            <a:pPr lvl="0" fontAlgn="auto">
              <a:buClr>
                <a:srgbClr val="B01513"/>
              </a:buClr>
            </a:pPr>
            <a:r>
              <a:rPr lang="ru-RU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anose="020B0502020202020204"/>
              </a:rPr>
              <a:t>На просторах интернета я не нашёл ни одно приложение, реализующее необходимые функции.</a:t>
            </a:r>
            <a:endParaRPr lang="ru-RU" dirty="0">
              <a:solidFill>
                <a:prstClr val="black">
                  <a:lumMod val="75000"/>
                  <a:lumOff val="25000"/>
                </a:prstClr>
              </a:solidFill>
              <a:latin typeface="Century Gothic" panose="020B0502020202020204"/>
            </a:endParaRPr>
          </a:p>
        </p:txBody>
      </p:sp>
      <p:sp>
        <p:nvSpPr>
          <p:cNvPr id="6" name="Заголовок 1"/>
          <p:cNvSpPr txBox="1">
            <a:spLocks/>
          </p:cNvSpPr>
          <p:nvPr/>
        </p:nvSpPr>
        <p:spPr bwMode="gray">
          <a:xfrm>
            <a:off x="2524249" y="36234"/>
            <a:ext cx="8825659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 fontAlgn="auto">
              <a:spcAft>
                <a:spcPts val="0"/>
              </a:spcAft>
            </a:pPr>
            <a:r>
              <a:rPr lang="ru-RU" dirty="0" smtClean="0">
                <a:solidFill>
                  <a:srgbClr val="EBEBEB"/>
                </a:solidFill>
                <a:latin typeface="Century Gothic" panose="020B0502020202020204"/>
              </a:rPr>
              <a:t>Актуальность</a:t>
            </a:r>
            <a:endParaRPr lang="ru-RU" dirty="0">
              <a:solidFill>
                <a:srgbClr val="EBEBEB"/>
              </a:solidFill>
              <a:latin typeface="Century Gothic" panose="020B0502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3740933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 txBox="1">
            <a:spLocks/>
          </p:cNvSpPr>
          <p:nvPr/>
        </p:nvSpPr>
        <p:spPr bwMode="gray">
          <a:xfrm>
            <a:off x="2524249" y="36234"/>
            <a:ext cx="8825659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 fontAlgn="auto">
              <a:spcAft>
                <a:spcPts val="0"/>
              </a:spcAft>
            </a:pPr>
            <a:r>
              <a:rPr lang="ru-RU" dirty="0"/>
              <a:t>Немного об игре</a:t>
            </a:r>
            <a:endParaRPr lang="ru-RU" dirty="0">
              <a:solidFill>
                <a:srgbClr val="EBEBEB"/>
              </a:solidFill>
              <a:latin typeface="Century Gothic" panose="020B0502020202020204"/>
            </a:endParaRPr>
          </a:p>
        </p:txBody>
      </p:sp>
      <p:pic>
        <p:nvPicPr>
          <p:cNvPr id="10" name="Объект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29" t="14343" r="20319" b="26956"/>
          <a:stretch/>
        </p:blipFill>
        <p:spPr>
          <a:xfrm>
            <a:off x="-6012" y="1284219"/>
            <a:ext cx="7267475" cy="3892318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3133" y="1284219"/>
            <a:ext cx="499363" cy="2524558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7339" y="1284219"/>
            <a:ext cx="471621" cy="1877235"/>
          </a:xfrm>
          <a:prstGeom prst="rect">
            <a:avLst/>
          </a:prstGeom>
        </p:spPr>
      </p:pic>
      <p:pic>
        <p:nvPicPr>
          <p:cNvPr id="13" name="Рисунок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2168" y="1284219"/>
            <a:ext cx="508611" cy="1969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283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бъект 2"/>
          <p:cNvSpPr txBox="1">
            <a:spLocks/>
          </p:cNvSpPr>
          <p:nvPr/>
        </p:nvSpPr>
        <p:spPr>
          <a:xfrm>
            <a:off x="20281" y="1103238"/>
            <a:ext cx="8825659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fontAlgn="auto">
              <a:buClr>
                <a:srgbClr val="B01513"/>
              </a:buClr>
            </a:pPr>
            <a:r>
              <a:rPr lang="ru-RU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anose="020B0502020202020204"/>
              </a:rPr>
              <a:t>Для задуманного мной приложения нужны были</a:t>
            </a: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anose="020B0502020202020204"/>
              </a:rPr>
              <a:t>:</a:t>
            </a:r>
          </a:p>
          <a:p>
            <a:pPr lvl="1" fontAlgn="auto">
              <a:buClr>
                <a:srgbClr val="B01513"/>
              </a:buClr>
            </a:pPr>
            <a:r>
              <a:rPr lang="ru-RU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anose="020B0502020202020204"/>
              </a:rPr>
              <a:t>Клиент, в котором пользователь будет делать фото руки</a:t>
            </a:r>
          </a:p>
          <a:p>
            <a:pPr lvl="1" fontAlgn="auto">
              <a:buClr>
                <a:srgbClr val="B01513"/>
              </a:buClr>
            </a:pPr>
            <a:r>
              <a:rPr lang="ru-RU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anose="020B0502020202020204"/>
              </a:rPr>
              <a:t>Сервер, на который это фото будет отправляться, и на котором оно будет обрабатываться</a:t>
            </a:r>
          </a:p>
          <a:p>
            <a:pPr lvl="0" fontAlgn="auto">
              <a:buClr>
                <a:srgbClr val="B01513"/>
              </a:buClr>
            </a:pPr>
            <a:endParaRPr lang="ru-RU" dirty="0">
              <a:solidFill>
                <a:prstClr val="black">
                  <a:lumMod val="75000"/>
                  <a:lumOff val="25000"/>
                </a:prstClr>
              </a:solidFill>
              <a:latin typeface="Century Gothic" panose="020B0502020202020204"/>
            </a:endParaRPr>
          </a:p>
        </p:txBody>
      </p:sp>
      <p:sp>
        <p:nvSpPr>
          <p:cNvPr id="6" name="Заголовок 1"/>
          <p:cNvSpPr txBox="1">
            <a:spLocks/>
          </p:cNvSpPr>
          <p:nvPr/>
        </p:nvSpPr>
        <p:spPr bwMode="gray">
          <a:xfrm>
            <a:off x="2524249" y="36234"/>
            <a:ext cx="8825659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 fontAlgn="auto">
              <a:spcAft>
                <a:spcPts val="0"/>
              </a:spcAft>
            </a:pPr>
            <a:r>
              <a:rPr lang="ru-RU" dirty="0" smtClean="0">
                <a:solidFill>
                  <a:srgbClr val="EBEBEB"/>
                </a:solidFill>
                <a:latin typeface="Century Gothic" panose="020B0502020202020204"/>
              </a:rPr>
              <a:t>Составные части</a:t>
            </a:r>
            <a:endParaRPr lang="ru-RU" dirty="0">
              <a:solidFill>
                <a:srgbClr val="EBEBEB"/>
              </a:solidFill>
              <a:latin typeface="Century Gothic" panose="020B0502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275807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бъект 2"/>
          <p:cNvSpPr txBox="1">
            <a:spLocks/>
          </p:cNvSpPr>
          <p:nvPr/>
        </p:nvSpPr>
        <p:spPr>
          <a:xfrm>
            <a:off x="20281" y="1103238"/>
            <a:ext cx="8825659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fontAlgn="auto">
              <a:buClr>
                <a:srgbClr val="B01513"/>
              </a:buClr>
            </a:pPr>
            <a:r>
              <a:rPr lang="ru-RU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anose="020B0502020202020204"/>
              </a:rPr>
              <a:t>Сервер представляет собой обычный </a:t>
            </a: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anose="020B0502020202020204"/>
              </a:rPr>
              <a:t>http-</a:t>
            </a:r>
            <a:r>
              <a:rPr lang="ru-RU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anose="020B0502020202020204"/>
              </a:rPr>
              <a:t>обработчик запросов.</a:t>
            </a:r>
          </a:p>
          <a:p>
            <a:pPr lvl="0" fontAlgn="auto">
              <a:buClr>
                <a:srgbClr val="B01513"/>
              </a:buClr>
            </a:pPr>
            <a:r>
              <a:rPr lang="ru-RU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anose="020B0502020202020204"/>
              </a:rPr>
              <a:t>Также на сервер загружен алгоритм, обнаруживающий на фотографии </a:t>
            </a:r>
            <a:r>
              <a:rPr lang="ru-RU" dirty="0" err="1" smtClean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anose="020B0502020202020204"/>
              </a:rPr>
              <a:t>тайлы</a:t>
            </a:r>
            <a:r>
              <a:rPr lang="ru-RU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anose="020B0502020202020204"/>
              </a:rPr>
              <a:t>.</a:t>
            </a:r>
            <a:endParaRPr lang="ru-RU" dirty="0">
              <a:solidFill>
                <a:prstClr val="black">
                  <a:lumMod val="75000"/>
                  <a:lumOff val="25000"/>
                </a:prstClr>
              </a:solidFill>
              <a:latin typeface="Century Gothic" panose="020B0502020202020204"/>
            </a:endParaRPr>
          </a:p>
          <a:p>
            <a:pPr lvl="0" fontAlgn="auto">
              <a:buClr>
                <a:srgbClr val="B01513"/>
              </a:buClr>
            </a:pPr>
            <a:r>
              <a:rPr lang="ru-RU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anose="020B0502020202020204"/>
              </a:rPr>
              <a:t>При написании алгоритма использовалась технология </a:t>
            </a:r>
            <a:r>
              <a:rPr lang="en-US" dirty="0" err="1">
                <a:solidFill>
                  <a:prstClr val="black">
                    <a:lumMod val="75000"/>
                    <a:lumOff val="25000"/>
                  </a:prstClr>
                </a:solidFill>
                <a:latin typeface="Century Gothic" panose="020B0502020202020204"/>
              </a:rPr>
              <a:t>openCV</a:t>
            </a: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anose="020B0502020202020204"/>
              </a:rPr>
              <a:t>, </a:t>
            </a:r>
            <a:r>
              <a:rPr lang="ru-RU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anose="020B0502020202020204"/>
              </a:rPr>
              <a:t>информация из открытых источников, а также некоторые наработки разработчика по имени </a:t>
            </a: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anose="020B0502020202020204"/>
              </a:rPr>
              <a:t>Evan </a:t>
            </a:r>
            <a:r>
              <a:rPr lang="en-US" dirty="0" err="1" smtClean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anose="020B0502020202020204"/>
              </a:rPr>
              <a:t>Juras</a:t>
            </a:r>
            <a:r>
              <a:rPr lang="ru-RU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anose="020B0502020202020204"/>
              </a:rPr>
              <a:t>(распознавание контуров).</a:t>
            </a:r>
            <a:endParaRPr lang="ru-RU" dirty="0">
              <a:solidFill>
                <a:prstClr val="black">
                  <a:lumMod val="75000"/>
                  <a:lumOff val="25000"/>
                </a:prstClr>
              </a:solidFill>
              <a:latin typeface="Century Gothic" panose="020B0502020202020204"/>
            </a:endParaRPr>
          </a:p>
          <a:p>
            <a:pPr lvl="0" fontAlgn="auto">
              <a:buClr>
                <a:srgbClr val="B01513"/>
              </a:buClr>
            </a:pPr>
            <a:endParaRPr lang="ru-RU" dirty="0">
              <a:solidFill>
                <a:prstClr val="black">
                  <a:lumMod val="75000"/>
                  <a:lumOff val="25000"/>
                </a:prstClr>
              </a:solidFill>
              <a:latin typeface="Century Gothic" panose="020B0502020202020204"/>
            </a:endParaRPr>
          </a:p>
        </p:txBody>
      </p:sp>
      <p:sp>
        <p:nvSpPr>
          <p:cNvPr id="6" name="Заголовок 1"/>
          <p:cNvSpPr txBox="1">
            <a:spLocks/>
          </p:cNvSpPr>
          <p:nvPr/>
        </p:nvSpPr>
        <p:spPr bwMode="gray">
          <a:xfrm>
            <a:off x="2524249" y="36234"/>
            <a:ext cx="8825659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 fontAlgn="auto">
              <a:spcAft>
                <a:spcPts val="0"/>
              </a:spcAft>
            </a:pPr>
            <a:r>
              <a:rPr lang="ru-RU" dirty="0"/>
              <a:t>Серверная часть</a:t>
            </a:r>
            <a:endParaRPr lang="ru-RU" dirty="0">
              <a:solidFill>
                <a:srgbClr val="EBEBEB"/>
              </a:solidFill>
              <a:latin typeface="Century Gothic" panose="020B0502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663610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бъект 2"/>
          <p:cNvSpPr txBox="1">
            <a:spLocks/>
          </p:cNvSpPr>
          <p:nvPr/>
        </p:nvSpPr>
        <p:spPr>
          <a:xfrm>
            <a:off x="20281" y="1103238"/>
            <a:ext cx="8825659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fontAlgn="auto">
              <a:buClr>
                <a:srgbClr val="B01513"/>
              </a:buClr>
            </a:pPr>
            <a:r>
              <a:rPr lang="ru-RU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anose="020B0502020202020204"/>
              </a:rPr>
              <a:t>Основной задачей клиентской части стала организация контакта между клиентом и сервером. </a:t>
            </a:r>
          </a:p>
          <a:p>
            <a:pPr lvl="0" fontAlgn="auto">
              <a:buClr>
                <a:srgbClr val="B01513"/>
              </a:buClr>
            </a:pPr>
            <a:r>
              <a:rPr lang="ru-RU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anose="020B0502020202020204"/>
              </a:rPr>
              <a:t>Для фото используется встроенное приложение камеры, фото сохраняется в файлы приложения.</a:t>
            </a:r>
          </a:p>
          <a:p>
            <a:pPr lvl="0" fontAlgn="auto">
              <a:buClr>
                <a:srgbClr val="B01513"/>
              </a:buClr>
            </a:pPr>
            <a:r>
              <a:rPr lang="ru-RU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 panose="020B0502020202020204"/>
              </a:rPr>
              <a:t>Также важным элементом приложения стал приятный и понятный дизайн.</a:t>
            </a:r>
            <a:endParaRPr lang="ru-RU" dirty="0">
              <a:solidFill>
                <a:prstClr val="black">
                  <a:lumMod val="75000"/>
                  <a:lumOff val="25000"/>
                </a:prstClr>
              </a:solidFill>
              <a:latin typeface="Century Gothic" panose="020B0502020202020204"/>
            </a:endParaRPr>
          </a:p>
        </p:txBody>
      </p:sp>
      <p:sp>
        <p:nvSpPr>
          <p:cNvPr id="6" name="Заголовок 1"/>
          <p:cNvSpPr txBox="1">
            <a:spLocks/>
          </p:cNvSpPr>
          <p:nvPr/>
        </p:nvSpPr>
        <p:spPr bwMode="gray">
          <a:xfrm>
            <a:off x="2524249" y="36234"/>
            <a:ext cx="8825659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 fontAlgn="auto">
              <a:spcAft>
                <a:spcPts val="0"/>
              </a:spcAft>
            </a:pPr>
            <a:r>
              <a:rPr lang="ru-RU" dirty="0"/>
              <a:t>Клиентская </a:t>
            </a:r>
            <a:r>
              <a:rPr lang="ru-RU" dirty="0" smtClean="0"/>
              <a:t>часть</a:t>
            </a:r>
            <a:endParaRPr lang="ru-RU" dirty="0">
              <a:solidFill>
                <a:srgbClr val="EBEBEB"/>
              </a:solidFill>
              <a:latin typeface="Century Gothic" panose="020B0502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2846513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 txBox="1">
            <a:spLocks/>
          </p:cNvSpPr>
          <p:nvPr/>
        </p:nvSpPr>
        <p:spPr bwMode="gray">
          <a:xfrm>
            <a:off x="2524249" y="36234"/>
            <a:ext cx="8825659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 fontAlgn="auto">
              <a:spcAft>
                <a:spcPts val="0"/>
              </a:spcAft>
            </a:pPr>
            <a:r>
              <a:rPr lang="ru-RU" dirty="0" smtClean="0">
                <a:solidFill>
                  <a:srgbClr val="EBEBEB"/>
                </a:solidFill>
                <a:latin typeface="Century Gothic" panose="020B0502020202020204"/>
              </a:rPr>
              <a:t>Архитектура</a:t>
            </a:r>
            <a:endParaRPr lang="ru-RU" dirty="0">
              <a:solidFill>
                <a:srgbClr val="EBEBEB"/>
              </a:solidFill>
              <a:latin typeface="Century Gothic" panose="020B0502020202020204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71"/>
          <a:stretch/>
        </p:blipFill>
        <p:spPr>
          <a:xfrm>
            <a:off x="652041" y="1294039"/>
            <a:ext cx="1728192" cy="348160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52041" y="887214"/>
            <a:ext cx="1728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/>
              <a:t>Клиент</a:t>
            </a:r>
            <a:endParaRPr lang="ru-RU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0513" y="1751310"/>
            <a:ext cx="3532361" cy="198669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52041" y="4847654"/>
            <a:ext cx="1728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Java</a:t>
            </a:r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5802597" y="1381978"/>
            <a:ext cx="1728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HTTP-</a:t>
            </a:r>
            <a:r>
              <a:rPr lang="ru-RU" dirty="0" smtClean="0"/>
              <a:t>Сервер</a:t>
            </a:r>
            <a:endParaRPr lang="ru-RU" dirty="0"/>
          </a:p>
        </p:txBody>
      </p:sp>
      <p:sp>
        <p:nvSpPr>
          <p:cNvPr id="10" name="TextBox 9"/>
          <p:cNvSpPr txBox="1"/>
          <p:nvPr/>
        </p:nvSpPr>
        <p:spPr>
          <a:xfrm>
            <a:off x="5802597" y="3839542"/>
            <a:ext cx="1728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Python</a:t>
            </a:r>
            <a:endParaRPr lang="ru-RU" dirty="0"/>
          </a:p>
        </p:txBody>
      </p:sp>
      <p:sp>
        <p:nvSpPr>
          <p:cNvPr id="11" name="Стрелка вправо 10"/>
          <p:cNvSpPr/>
          <p:nvPr/>
        </p:nvSpPr>
        <p:spPr>
          <a:xfrm>
            <a:off x="2596257" y="2111350"/>
            <a:ext cx="1944216" cy="288032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Стрелка вправо 11"/>
          <p:cNvSpPr/>
          <p:nvPr/>
        </p:nvSpPr>
        <p:spPr>
          <a:xfrm rot="10800000">
            <a:off x="2596257" y="2486185"/>
            <a:ext cx="1944216" cy="288032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TextBox 12"/>
          <p:cNvSpPr txBox="1"/>
          <p:nvPr/>
        </p:nvSpPr>
        <p:spPr>
          <a:xfrm>
            <a:off x="2668265" y="1569546"/>
            <a:ext cx="18362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HTTP Post</a:t>
            </a:r>
            <a:endParaRPr lang="ru-RU" dirty="0" smtClean="0"/>
          </a:p>
          <a:p>
            <a:pPr algn="ctr"/>
            <a:r>
              <a:rPr lang="ru-RU" dirty="0" smtClean="0"/>
              <a:t>(изображение)</a:t>
            </a:r>
            <a:endParaRPr lang="ru-RU" dirty="0"/>
          </a:p>
        </p:txBody>
      </p:sp>
      <p:sp>
        <p:nvSpPr>
          <p:cNvPr id="14" name="TextBox 13"/>
          <p:cNvSpPr txBox="1"/>
          <p:nvPr/>
        </p:nvSpPr>
        <p:spPr>
          <a:xfrm>
            <a:off x="2668265" y="2774218"/>
            <a:ext cx="17281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Bytes</a:t>
            </a:r>
          </a:p>
          <a:p>
            <a:pPr algn="ctr"/>
            <a:r>
              <a:rPr lang="ru-RU" dirty="0" smtClean="0"/>
              <a:t>(Список </a:t>
            </a:r>
            <a:r>
              <a:rPr lang="ru-RU" dirty="0" err="1" smtClean="0"/>
              <a:t>тайлов</a:t>
            </a:r>
            <a:r>
              <a:rPr lang="ru-RU" dirty="0" smtClean="0"/>
              <a:t>)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7741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 txBox="1">
            <a:spLocks/>
          </p:cNvSpPr>
          <p:nvPr/>
        </p:nvSpPr>
        <p:spPr bwMode="gray">
          <a:xfrm>
            <a:off x="2452241" y="36234"/>
            <a:ext cx="8852411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 fontAlgn="auto">
              <a:spcAft>
                <a:spcPts val="0"/>
              </a:spcAft>
            </a:pPr>
            <a:r>
              <a:rPr lang="ru-RU" sz="3300" dirty="0" smtClean="0">
                <a:solidFill>
                  <a:srgbClr val="EBEBEB"/>
                </a:solidFill>
                <a:latin typeface="Century Gothic" panose="020B0502020202020204"/>
              </a:rPr>
              <a:t>Архитектура</a:t>
            </a:r>
            <a:r>
              <a:rPr lang="en-US" sz="3300" dirty="0" smtClean="0">
                <a:solidFill>
                  <a:srgbClr val="EBEBEB"/>
                </a:solidFill>
                <a:latin typeface="Century Gothic" panose="020B0502020202020204"/>
              </a:rPr>
              <a:t>. </a:t>
            </a:r>
            <a:r>
              <a:rPr lang="ru-RU" sz="3300" dirty="0" smtClean="0">
                <a:solidFill>
                  <a:srgbClr val="EBEBEB"/>
                </a:solidFill>
                <a:latin typeface="Century Gothic" panose="020B0502020202020204"/>
              </a:rPr>
              <a:t>Сервер</a:t>
            </a:r>
            <a:endParaRPr lang="ru-RU" sz="3300" dirty="0">
              <a:solidFill>
                <a:srgbClr val="EBEBEB"/>
              </a:solidFill>
              <a:latin typeface="Century Gothic" panose="020B0502020202020204"/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289" y="1376104"/>
            <a:ext cx="2592288" cy="163726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47985" y="1006772"/>
            <a:ext cx="2736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solidFill>
                  <a:prstClr val="black"/>
                </a:solidFill>
              </a:rPr>
              <a:t>Получает изображение</a:t>
            </a:r>
            <a:endParaRPr lang="ru-RU" dirty="0">
              <a:solidFill>
                <a:prstClr val="black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260553" y="1653446"/>
            <a:ext cx="1728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prstClr val="black"/>
                </a:solidFill>
              </a:rPr>
              <a:t>Tile Detector</a:t>
            </a:r>
            <a:endParaRPr lang="ru-RU" dirty="0">
              <a:solidFill>
                <a:prstClr val="black"/>
              </a:solidFill>
            </a:endParaRPr>
          </a:p>
        </p:txBody>
      </p:sp>
      <p:sp>
        <p:nvSpPr>
          <p:cNvPr id="11" name="Стрелка вправо 10"/>
          <p:cNvSpPr/>
          <p:nvPr/>
        </p:nvSpPr>
        <p:spPr>
          <a:xfrm>
            <a:off x="2919441" y="1470675"/>
            <a:ext cx="1944216" cy="288032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prstClr val="white"/>
              </a:solidFill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4972521" y="1614691"/>
            <a:ext cx="2304256" cy="49665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8" name="TextBox 27"/>
          <p:cNvSpPr txBox="1"/>
          <p:nvPr/>
        </p:nvSpPr>
        <p:spPr>
          <a:xfrm>
            <a:off x="2440910" y="1101343"/>
            <a:ext cx="2736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solidFill>
                  <a:prstClr val="black"/>
                </a:solidFill>
              </a:rPr>
              <a:t>Изображение</a:t>
            </a:r>
            <a:endParaRPr lang="ru-RU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743478" y="2399382"/>
            <a:ext cx="5476578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 smtClean="0"/>
              <a:t>Изменяет контрастность изображения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 smtClean="0"/>
              <a:t>Находит контуры и отбрасывает лишние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 smtClean="0"/>
              <a:t>Для каждого </a:t>
            </a:r>
            <a:r>
              <a:rPr lang="ru-RU" sz="1600" dirty="0" err="1" smtClean="0"/>
              <a:t>тайла</a:t>
            </a:r>
            <a:r>
              <a:rPr lang="ru-RU" sz="1600" dirty="0" smtClean="0"/>
              <a:t>(определенного по контуру):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sz="1600" dirty="0"/>
              <a:t>И</a:t>
            </a:r>
            <a:r>
              <a:rPr lang="ru-RU" sz="1600" dirty="0" smtClean="0"/>
              <a:t>зменяет его размер и приводит к вертикальной ориентации(поворачивает)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sz="1600" dirty="0" smtClean="0"/>
              <a:t>Определяет разность </a:t>
            </a:r>
            <a:r>
              <a:rPr lang="ru-RU" sz="1600" dirty="0" err="1" smtClean="0"/>
              <a:t>тайла</a:t>
            </a:r>
            <a:r>
              <a:rPr lang="ru-RU" sz="1600" dirty="0" smtClean="0"/>
              <a:t> и </a:t>
            </a:r>
            <a:r>
              <a:rPr lang="ru-RU" sz="1600" dirty="0" err="1" smtClean="0"/>
              <a:t>тайлов</a:t>
            </a:r>
            <a:r>
              <a:rPr lang="ru-RU" sz="1600" dirty="0" smtClean="0"/>
              <a:t> из базы данных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sz="1600" dirty="0" smtClean="0"/>
              <a:t>Возвращает имя </a:t>
            </a:r>
            <a:r>
              <a:rPr lang="ru-RU" sz="1600" dirty="0" err="1" smtClean="0"/>
              <a:t>тайла</a:t>
            </a:r>
            <a:r>
              <a:rPr lang="ru-RU" sz="1600" dirty="0" smtClean="0"/>
              <a:t> из БД с наименьшей разностью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 smtClean="0"/>
              <a:t>Сортирует порядок </a:t>
            </a:r>
            <a:r>
              <a:rPr lang="ru-RU" sz="1600" dirty="0" err="1" smtClean="0"/>
              <a:t>тайлов</a:t>
            </a:r>
            <a:r>
              <a:rPr lang="ru-RU" sz="1600" dirty="0" smtClean="0"/>
              <a:t>(слева-направо, как на изображении)</a:t>
            </a:r>
          </a:p>
          <a:p>
            <a:endParaRPr lang="ru-RU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/>
          </a:p>
        </p:txBody>
      </p:sp>
      <p:sp>
        <p:nvSpPr>
          <p:cNvPr id="29" name="Стрелка вправо 28"/>
          <p:cNvSpPr/>
          <p:nvPr/>
        </p:nvSpPr>
        <p:spPr>
          <a:xfrm rot="10800000">
            <a:off x="2919441" y="1823317"/>
            <a:ext cx="1944216" cy="288032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prstClr val="white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2552917" y="2087388"/>
            <a:ext cx="2736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solidFill>
                  <a:prstClr val="black"/>
                </a:solidFill>
              </a:rPr>
              <a:t>Список </a:t>
            </a:r>
            <a:r>
              <a:rPr lang="ru-RU" dirty="0" err="1" smtClean="0">
                <a:solidFill>
                  <a:prstClr val="black"/>
                </a:solidFill>
              </a:rPr>
              <a:t>тайлов</a:t>
            </a:r>
            <a:endParaRPr lang="ru-RU" dirty="0">
              <a:solidFill>
                <a:prstClr val="black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47985" y="3109739"/>
            <a:ext cx="27363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solidFill>
                  <a:prstClr val="black"/>
                </a:solidFill>
              </a:rPr>
              <a:t>Отправляет список </a:t>
            </a:r>
            <a:r>
              <a:rPr lang="ru-RU" dirty="0" err="1" smtClean="0">
                <a:solidFill>
                  <a:prstClr val="black"/>
                </a:solidFill>
              </a:rPr>
              <a:t>тайлов</a:t>
            </a:r>
            <a:r>
              <a:rPr lang="ru-RU" dirty="0" smtClean="0">
                <a:solidFill>
                  <a:prstClr val="black"/>
                </a:solidFill>
              </a:rPr>
              <a:t> обратно в клиент</a:t>
            </a:r>
            <a:r>
              <a:rPr lang="en-US" dirty="0" smtClean="0">
                <a:solidFill>
                  <a:prstClr val="black"/>
                </a:solidFill>
              </a:rPr>
              <a:t>.</a:t>
            </a:r>
            <a:endParaRPr lang="ru-RU" dirty="0">
              <a:solidFill>
                <a:prstClr val="black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6700712" y="1653446"/>
            <a:ext cx="2736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>
                <a:solidFill>
                  <a:prstClr val="black"/>
                </a:solidFill>
              </a:rPr>
              <a:t>OpenCV</a:t>
            </a:r>
            <a:endParaRPr lang="ru-RU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8077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</TotalTime>
  <Words>384</Words>
  <Application>Microsoft Office PowerPoint</Application>
  <PresentationFormat>Произвольный</PresentationFormat>
  <Paragraphs>75</Paragraphs>
  <Slides>15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1" baseType="lpstr">
      <vt:lpstr>Arial</vt:lpstr>
      <vt:lpstr>Arial Black</vt:lpstr>
      <vt:lpstr>Calibri</vt:lpstr>
      <vt:lpstr>Century Gothic</vt:lpstr>
      <vt:lpstr>Wingdings 3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pankina_y</dc:creator>
  <cp:lastModifiedBy>Artem K</cp:lastModifiedBy>
  <cp:revision>33</cp:revision>
  <dcterms:created xsi:type="dcterms:W3CDTF">2015-01-15T10:17:16Z</dcterms:created>
  <dcterms:modified xsi:type="dcterms:W3CDTF">2019-06-09T06:56:03Z</dcterms:modified>
</cp:coreProperties>
</file>

<file path=docProps/thumbnail.jpeg>
</file>